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6" r:id="rId4"/>
    <p:sldId id="297" r:id="rId5"/>
    <p:sldId id="299" r:id="rId6"/>
    <p:sldId id="300" r:id="rId7"/>
    <p:sldId id="301" r:id="rId8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entury Gothic" panose="020B050202020202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45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3.fntdata"/><Relationship Id="rId5" Type="http://schemas.openxmlformats.org/officeDocument/2006/relationships/slide" Target="slides/slide3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Creating a basic table involves naming the table and defining its columns and each column's data type.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Data Types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2711416"/>
            <a:ext cx="755203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+mj-lt"/>
              </a:rPr>
              <a:t>Numeric</a:t>
            </a:r>
            <a:r>
              <a:rPr lang="en-US" dirty="0">
                <a:latin typeface="+mj-lt"/>
              </a:rPr>
              <a:t> - This type of data stores numerical values. Following Data types fall in this category: Integer, Float, Real, Numeric, or Decimal.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>
                <a:latin typeface="+mj-lt"/>
              </a:rPr>
              <a:t>Character String </a:t>
            </a:r>
            <a:r>
              <a:rPr lang="en-US" dirty="0">
                <a:latin typeface="+mj-lt"/>
              </a:rPr>
              <a:t>- This type of data stores character values. The two common types are CHAR(n) and VARCHAR(n).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dirty="0" smtClean="0">
                <a:latin typeface="+mj-lt"/>
              </a:rPr>
              <a:t>Date/</a:t>
            </a:r>
            <a:r>
              <a:rPr lang="en-US" b="1" dirty="0" err="1" smtClean="0">
                <a:latin typeface="+mj-lt"/>
              </a:rPr>
              <a:t>Datetime</a:t>
            </a:r>
            <a:r>
              <a:rPr lang="en-US" dirty="0" smtClean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- </a:t>
            </a:r>
            <a:r>
              <a:rPr lang="en-US" dirty="0">
                <a:latin typeface="+mj-lt"/>
              </a:rPr>
              <a:t>This type of data allows us to store date or datetime in a database table.</a:t>
            </a:r>
          </a:p>
        </p:txBody>
      </p:sp>
    </p:spTree>
    <p:extLst>
      <p:ext uri="{BB962C8B-B14F-4D97-AF65-F5344CB8AC3E}">
        <p14:creationId xmlns:p14="http://schemas.microsoft.com/office/powerpoint/2010/main" val="2990602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Numeric - This type of data stores numerical values. 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Numeric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467C858-1BFF-47CF-B198-57EE8E9C79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8313594"/>
              </p:ext>
            </p:extLst>
          </p:nvPr>
        </p:nvGraphicFramePr>
        <p:xfrm>
          <a:off x="3620530" y="2138204"/>
          <a:ext cx="8283842" cy="40233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82889">
                  <a:extLst>
                    <a:ext uri="{9D8B030D-6E8A-4147-A177-3AD203B41FA5}">
                      <a16:colId xmlns:a16="http://schemas.microsoft.com/office/drawing/2014/main" val="3487778763"/>
                    </a:ext>
                  </a:extLst>
                </a:gridCol>
                <a:gridCol w="2828473">
                  <a:extLst>
                    <a:ext uri="{9D8B030D-6E8A-4147-A177-3AD203B41FA5}">
                      <a16:colId xmlns:a16="http://schemas.microsoft.com/office/drawing/2014/main" val="3756785111"/>
                    </a:ext>
                  </a:extLst>
                </a:gridCol>
                <a:gridCol w="1109225">
                  <a:extLst>
                    <a:ext uri="{9D8B030D-6E8A-4147-A177-3AD203B41FA5}">
                      <a16:colId xmlns:a16="http://schemas.microsoft.com/office/drawing/2014/main" val="2637505691"/>
                    </a:ext>
                  </a:extLst>
                </a:gridCol>
                <a:gridCol w="2763255">
                  <a:extLst>
                    <a:ext uri="{9D8B030D-6E8A-4147-A177-3AD203B41FA5}">
                      <a16:colId xmlns:a16="http://schemas.microsoft.com/office/drawing/2014/main" val="106215016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Storage Size 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Range</a:t>
                      </a:r>
                      <a:endParaRPr lang="en-US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974849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/>
                        <a:t>smallint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Stores whole numbers, small range.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 bytes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-32768 to +32767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794429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integer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Stores whole </a:t>
                      </a:r>
                      <a:r>
                        <a:rPr lang="en-US" dirty="0" err="1"/>
                        <a:t>numbers.Use</a:t>
                      </a:r>
                      <a:r>
                        <a:rPr lang="en-US" dirty="0"/>
                        <a:t> this when you want to store typical integers.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 bytes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-2147483648 to +2147483647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682825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bigint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Stores whole numbers, large range.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 bytes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-9223372036854775808 to 9223372036854775807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050854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decimal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user-specified precision, exact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variable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 to 131072 digits before the decimal point; up to 16383 digits after the decimal point.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879669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454223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Character String - This type of data stores character values. The two common types are CHAR(n) and VARCHAR(n). 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Character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769BBD3-637C-4FD4-ABAE-F99A678F53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938926"/>
              </p:ext>
            </p:extLst>
          </p:nvPr>
        </p:nvGraphicFramePr>
        <p:xfrm>
          <a:off x="4391025" y="3276871"/>
          <a:ext cx="6496050" cy="1463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248025">
                  <a:extLst>
                    <a:ext uri="{9D8B030D-6E8A-4147-A177-3AD203B41FA5}">
                      <a16:colId xmlns:a16="http://schemas.microsoft.com/office/drawing/2014/main" val="2494818110"/>
                    </a:ext>
                  </a:extLst>
                </a:gridCol>
                <a:gridCol w="3248025">
                  <a:extLst>
                    <a:ext uri="{9D8B030D-6E8A-4147-A177-3AD203B41FA5}">
                      <a16:colId xmlns:a16="http://schemas.microsoft.com/office/drawing/2014/main" val="43827815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  <a:endParaRPr lang="en-US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</a:t>
                      </a:r>
                      <a:endParaRPr lang="en-US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004726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pt-BR" dirty="0"/>
                        <a:t>character varying(n), varchar(n)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variable-length with limit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516023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character(n), char(n)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fixed-length, blank padded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2779073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text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variable unlimited length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142991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5844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Types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Date/Datetime - This type of data allows us to store binary objects in a database table.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Date-Time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C787696-7567-4BA5-B9E4-4C8D6B3739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7332677"/>
              </p:ext>
            </p:extLst>
          </p:nvPr>
        </p:nvGraphicFramePr>
        <p:xfrm>
          <a:off x="3787094" y="2082993"/>
          <a:ext cx="8214466" cy="385079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86708">
                  <a:extLst>
                    <a:ext uri="{9D8B030D-6E8A-4147-A177-3AD203B41FA5}">
                      <a16:colId xmlns:a16="http://schemas.microsoft.com/office/drawing/2014/main" val="3435135203"/>
                    </a:ext>
                  </a:extLst>
                </a:gridCol>
                <a:gridCol w="2142286">
                  <a:extLst>
                    <a:ext uri="{9D8B030D-6E8A-4147-A177-3AD203B41FA5}">
                      <a16:colId xmlns:a16="http://schemas.microsoft.com/office/drawing/2014/main" val="106124362"/>
                    </a:ext>
                  </a:extLst>
                </a:gridCol>
                <a:gridCol w="1343025">
                  <a:extLst>
                    <a:ext uri="{9D8B030D-6E8A-4147-A177-3AD203B41FA5}">
                      <a16:colId xmlns:a16="http://schemas.microsoft.com/office/drawing/2014/main" val="285433241"/>
                    </a:ext>
                  </a:extLst>
                </a:gridCol>
                <a:gridCol w="1742157">
                  <a:extLst>
                    <a:ext uri="{9D8B030D-6E8A-4147-A177-3AD203B41FA5}">
                      <a16:colId xmlns:a16="http://schemas.microsoft.com/office/drawing/2014/main" val="298596079"/>
                    </a:ext>
                  </a:extLst>
                </a:gridCol>
                <a:gridCol w="1700290">
                  <a:extLst>
                    <a:ext uri="{9D8B030D-6E8A-4147-A177-3AD203B41FA5}">
                      <a16:colId xmlns:a16="http://schemas.microsoft.com/office/drawing/2014/main" val="1236699002"/>
                    </a:ext>
                  </a:extLst>
                </a:gridCol>
              </a:tblGrid>
              <a:tr h="549117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Name</a:t>
                      </a:r>
                      <a:endParaRPr lang="en-US" sz="1800" b="1" dirty="0"/>
                    </a:p>
                  </a:txBody>
                  <a:tcPr marL="23269" marR="23269" marT="11635" marB="116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Description</a:t>
                      </a:r>
                      <a:endParaRPr lang="en-US" sz="1800" b="1" dirty="0"/>
                    </a:p>
                  </a:txBody>
                  <a:tcPr marL="23269" marR="23269" marT="11635" marB="116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Storage Size </a:t>
                      </a:r>
                      <a:endParaRPr lang="en-US" sz="1800" b="1" dirty="0"/>
                    </a:p>
                  </a:txBody>
                  <a:tcPr marL="23269" marR="23269" marT="11635" marB="116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Low Value </a:t>
                      </a:r>
                      <a:endParaRPr lang="en-US" sz="1800" b="1" dirty="0"/>
                    </a:p>
                  </a:txBody>
                  <a:tcPr marL="23269" marR="23269" marT="11635" marB="1163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High Value </a:t>
                      </a:r>
                      <a:endParaRPr lang="en-US" sz="1800" b="1" dirty="0"/>
                    </a:p>
                  </a:txBody>
                  <a:tcPr marL="23269" marR="23269" marT="11635" marB="11635" anchor="ctr"/>
                </a:tc>
                <a:extLst>
                  <a:ext uri="{0D108BD9-81ED-4DB2-BD59-A6C34878D82A}">
                    <a16:rowId xmlns:a16="http://schemas.microsoft.com/office/drawing/2014/main" val="4196718887"/>
                  </a:ext>
                </a:extLst>
              </a:tr>
              <a:tr h="975323">
                <a:tc>
                  <a:txBody>
                    <a:bodyPr/>
                    <a:lstStyle/>
                    <a:p>
                      <a:r>
                        <a:rPr lang="en-US" sz="1800" dirty="0"/>
                        <a:t>timestamp</a:t>
                      </a:r>
                    </a:p>
                  </a:txBody>
                  <a:tcPr marL="23269" marR="23269" marT="11635" marB="11635"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both date and time (no time zone)</a:t>
                      </a:r>
                    </a:p>
                  </a:txBody>
                  <a:tcPr marL="23269" marR="23269" marT="11635" marB="11635"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8 bytes</a:t>
                      </a:r>
                    </a:p>
                  </a:txBody>
                  <a:tcPr marL="23269" marR="23269" marT="11635" marB="11635"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4713 BC</a:t>
                      </a:r>
                    </a:p>
                  </a:txBody>
                  <a:tcPr marL="23269" marR="23269" marT="11635" marB="11635"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294276 AD</a:t>
                      </a:r>
                    </a:p>
                  </a:txBody>
                  <a:tcPr marL="23269" marR="23269" marT="11635" marB="11635" anchor="ctr"/>
                </a:tc>
                <a:extLst>
                  <a:ext uri="{0D108BD9-81ED-4DB2-BD59-A6C34878D82A}">
                    <a16:rowId xmlns:a16="http://schemas.microsoft.com/office/drawing/2014/main" val="2819636489"/>
                  </a:ext>
                </a:extLst>
              </a:tr>
              <a:tr h="375710">
                <a:tc>
                  <a:txBody>
                    <a:bodyPr/>
                    <a:lstStyle/>
                    <a:p>
                      <a:r>
                        <a:rPr lang="en-US" sz="1800" dirty="0"/>
                        <a:t>date</a:t>
                      </a:r>
                    </a:p>
                  </a:txBody>
                  <a:tcPr marL="23269" marR="23269" marT="11635" marB="11635"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date (no time of day)</a:t>
                      </a:r>
                    </a:p>
                  </a:txBody>
                  <a:tcPr marL="23269" marR="23269" marT="11635" marB="11635"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4 bytes</a:t>
                      </a:r>
                    </a:p>
                  </a:txBody>
                  <a:tcPr marL="23269" marR="23269" marT="11635" marB="11635"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4713 BC</a:t>
                      </a:r>
                    </a:p>
                  </a:txBody>
                  <a:tcPr marL="23269" marR="23269" marT="11635" marB="11635"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5874897 AD</a:t>
                      </a:r>
                    </a:p>
                  </a:txBody>
                  <a:tcPr marL="23269" marR="23269" marT="11635" marB="11635" anchor="ctr"/>
                </a:tc>
                <a:extLst>
                  <a:ext uri="{0D108BD9-81ED-4DB2-BD59-A6C34878D82A}">
                    <a16:rowId xmlns:a16="http://schemas.microsoft.com/office/drawing/2014/main" val="1865958365"/>
                  </a:ext>
                </a:extLst>
              </a:tr>
              <a:tr h="975323">
                <a:tc>
                  <a:txBody>
                    <a:bodyPr/>
                    <a:lstStyle/>
                    <a:p>
                      <a:r>
                        <a:rPr lang="en-US" sz="1800" dirty="0"/>
                        <a:t>time</a:t>
                      </a:r>
                    </a:p>
                  </a:txBody>
                  <a:tcPr marL="23269" marR="23269" marT="11635" marB="11635"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time of day (no date)</a:t>
                      </a:r>
                    </a:p>
                  </a:txBody>
                  <a:tcPr marL="23269" marR="23269" marT="11635" marB="11635"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8 bytes</a:t>
                      </a:r>
                    </a:p>
                  </a:txBody>
                  <a:tcPr marL="23269" marR="23269" marT="11635" marB="11635"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00:00:00</a:t>
                      </a:r>
                    </a:p>
                  </a:txBody>
                  <a:tcPr marL="23269" marR="23269" marT="11635" marB="11635"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24:00:00</a:t>
                      </a:r>
                    </a:p>
                  </a:txBody>
                  <a:tcPr marL="23269" marR="23269" marT="11635" marB="11635" anchor="ctr"/>
                </a:tc>
                <a:extLst>
                  <a:ext uri="{0D108BD9-81ED-4DB2-BD59-A6C34878D82A}">
                    <a16:rowId xmlns:a16="http://schemas.microsoft.com/office/drawing/2014/main" val="1927881146"/>
                  </a:ext>
                </a:extLst>
              </a:tr>
              <a:tr h="975323">
                <a:tc>
                  <a:txBody>
                    <a:bodyPr/>
                    <a:lstStyle/>
                    <a:p>
                      <a:r>
                        <a:rPr lang="en-US" sz="1800" dirty="0"/>
                        <a:t>interval</a:t>
                      </a:r>
                    </a:p>
                  </a:txBody>
                  <a:tcPr marL="23269" marR="23269" marT="11635" marB="11635" anchor="ctr"/>
                </a:tc>
                <a:tc>
                  <a:txBody>
                    <a:bodyPr/>
                    <a:lstStyle/>
                    <a:p>
                      <a:r>
                        <a:rPr lang="en-US" sz="1800"/>
                        <a:t>12 bytes</a:t>
                      </a:r>
                    </a:p>
                  </a:txBody>
                  <a:tcPr marL="23269" marR="23269" marT="11635" marB="11635"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time interval</a:t>
                      </a:r>
                    </a:p>
                  </a:txBody>
                  <a:tcPr marL="23269" marR="23269" marT="11635" marB="11635"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-178000000 years</a:t>
                      </a:r>
                    </a:p>
                  </a:txBody>
                  <a:tcPr marL="23269" marR="23269" marT="11635" marB="11635" anchor="ctr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178000000 years</a:t>
                      </a:r>
                    </a:p>
                  </a:txBody>
                  <a:tcPr marL="23269" marR="23269" marT="11635" marB="11635" anchor="ctr"/>
                </a:tc>
                <a:extLst>
                  <a:ext uri="{0D108BD9-81ED-4DB2-BD59-A6C34878D82A}">
                    <a16:rowId xmlns:a16="http://schemas.microsoft.com/office/drawing/2014/main" val="6628141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050220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TYPE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Users can define data types as per requirements also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0E3AD1F-C1D6-4C42-BE3B-549D7D9006EC}"/>
              </a:ext>
            </a:extLst>
          </p:cNvPr>
          <p:cNvSpPr/>
          <p:nvPr/>
        </p:nvSpPr>
        <p:spPr>
          <a:xfrm>
            <a:off x="3971925" y="2931311"/>
            <a:ext cx="7552038" cy="17113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CREATE TYPE Dollar as DECIMAL(9,2);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CREATE TYPE days AS ENUM ('Monday', 'Tuesday', 'Wednesday', 'Thursday', 'Friday', 'Saturday', 'Sunday');</a:t>
            </a:r>
          </a:p>
        </p:txBody>
      </p:sp>
    </p:spTree>
    <p:extLst>
      <p:ext uri="{BB962C8B-B14F-4D97-AF65-F5344CB8AC3E}">
        <p14:creationId xmlns:p14="http://schemas.microsoft.com/office/powerpoint/2010/main" val="57255755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3780</TotalTime>
  <Words>354</Words>
  <Application>Microsoft Office PowerPoint</Application>
  <PresentationFormat>Widescreen</PresentationFormat>
  <Paragraphs>79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Calibri</vt:lpstr>
      <vt:lpstr>Century Gothic</vt:lpstr>
      <vt:lpstr>Arial</vt:lpstr>
      <vt:lpstr>Wingdings</vt:lpstr>
      <vt:lpstr>Calibri Light</vt:lpstr>
      <vt:lpstr>Template</vt:lpstr>
      <vt:lpstr>Custom Design</vt:lpstr>
      <vt:lpstr>PowerPoint Presentation</vt:lpstr>
      <vt:lpstr>Create</vt:lpstr>
      <vt:lpstr>Data Types</vt:lpstr>
      <vt:lpstr>Data Types</vt:lpstr>
      <vt:lpstr>Data Types</vt:lpstr>
      <vt:lpstr>CREATE TYPE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65</cp:revision>
  <dcterms:created xsi:type="dcterms:W3CDTF">2018-09-26T08:50:40Z</dcterms:created>
  <dcterms:modified xsi:type="dcterms:W3CDTF">2019-01-02T08:34:40Z</dcterms:modified>
</cp:coreProperties>
</file>